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Poppins Light" panose="00000800000000000000" pitchFamily="34" charset="0"/>
      <p:bold r:id="rId17"/>
    </p:embeddedFont>
    <p:embeddedFont>
      <p:font typeface="Poppins Light" panose="00000800000000000000" pitchFamily="34" charset="-122"/>
      <p:bold r:id="rId18"/>
    </p:embeddedFont>
    <p:embeddedFont>
      <p:font typeface="Poppins Light" panose="00000800000000000000" pitchFamily="34" charset="-120"/>
      <p:bold r:id="rId19"/>
    </p:embeddedFont>
    <p:embeddedFont>
      <p:font typeface="Roboto Light" panose="02000000000000000000" pitchFamily="34" charset="0"/>
      <p:bold r:id="rId20"/>
    </p:embeddedFont>
    <p:embeddedFont>
      <p:font typeface="Roboto Light" panose="02000000000000000000" pitchFamily="34" charset="-122"/>
      <p:bold r:id="rId21"/>
    </p:embeddedFont>
    <p:embeddedFont>
      <p:font typeface="Roboto Light" panose="02000000000000000000"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9983" y="832009"/>
            <a:ext cx="7504033" cy="4041458"/>
          </a:xfrm>
          <a:prstGeom prst="rect">
            <a:avLst/>
          </a:prstGeom>
          <a:noFill/>
        </p:spPr>
        <p:txBody>
          <a:bodyPr wrap="square" lIns="0" tIns="0" rIns="0" bIns="0" rtlCol="0" anchor="t"/>
          <a:lstStyle/>
          <a:p>
            <a:pPr marL="0" indent="0">
              <a:lnSpc>
                <a:spcPts val="7950"/>
              </a:lnSpc>
              <a:buNone/>
            </a:pPr>
            <a:r>
              <a:rPr lang="en-US" sz="63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TrendSurge: Unlocking YouTube Insights for Marketing</a:t>
            </a:r>
            <a:endParaRPr lang="en-US" sz="6350" dirty="0"/>
          </a:p>
        </p:txBody>
      </p:sp>
      <p:sp>
        <p:nvSpPr>
          <p:cNvPr id="4" name="Text 1"/>
          <p:cNvSpPr/>
          <p:nvPr/>
        </p:nvSpPr>
        <p:spPr>
          <a:xfrm>
            <a:off x="819983" y="5224820"/>
            <a:ext cx="7504033" cy="1499235"/>
          </a:xfrm>
          <a:prstGeom prst="rect">
            <a:avLst/>
          </a:prstGeom>
          <a:noFill/>
        </p:spPr>
        <p:txBody>
          <a:bodyPr wrap="square" lIns="0" tIns="0" rIns="0" bIns="0" rtlCol="0" anchor="t"/>
          <a:lstStyle/>
          <a:p>
            <a:pPr marL="0" indent="0">
              <a:lnSpc>
                <a:spcPts val="2950"/>
              </a:lnSpc>
              <a:buNone/>
            </a:pPr>
            <a:r>
              <a:rPr 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is a cutting-edge data analytics project designed to revolutionize YouTube marketing strategies. By harnessing the power of data, TrendSurge empowers businesses to make informed decisions and achieve exceptional results on the world's largest video platform.</a:t>
            </a:r>
            <a:endParaRPr lang="en-US" sz="1800" dirty="0"/>
          </a:p>
        </p:txBody>
      </p:sp>
      <p:sp>
        <p:nvSpPr>
          <p:cNvPr id="5" name="Shape 2"/>
          <p:cNvSpPr/>
          <p:nvPr/>
        </p:nvSpPr>
        <p:spPr>
          <a:xfrm>
            <a:off x="819983" y="7005161"/>
            <a:ext cx="374809" cy="374809"/>
          </a:xfrm>
          <a:prstGeom prst="roundRect">
            <a:avLst>
              <a:gd name="adj" fmla="val 24393986"/>
            </a:avLst>
          </a:prstGeom>
          <a:noFill/>
          <a:ln w="7620">
            <a:solidFill>
              <a:srgbClr val="FFFFFF"/>
            </a:solidFill>
            <a:prstDash val="solid"/>
          </a:ln>
        </p:spPr>
      </p:sp>
      <p:sp>
        <p:nvSpPr>
          <p:cNvPr id="7" name="Text 3"/>
          <p:cNvSpPr/>
          <p:nvPr/>
        </p:nvSpPr>
        <p:spPr>
          <a:xfrm>
            <a:off x="1311831" y="6987540"/>
            <a:ext cx="2601635" cy="410051"/>
          </a:xfrm>
          <a:prstGeom prst="rect">
            <a:avLst/>
          </a:prstGeom>
          <a:noFill/>
        </p:spPr>
        <p:txBody>
          <a:bodyPr wrap="none" lIns="0" tIns="0" rIns="0" bIns="0" rtlCol="0" anchor="t"/>
          <a:lstStyle/>
          <a:p>
            <a:pPr marL="0" indent="0" algn="l">
              <a:lnSpc>
                <a:spcPts val="3200"/>
              </a:lnSpc>
              <a:buNone/>
            </a:pPr>
            <a:r>
              <a:rPr lang="en-US" sz="2300" b="1" dirty="0">
                <a:solidFill>
                  <a:srgbClr val="E5E0DF"/>
                </a:solidFill>
                <a:latin typeface="Roboto Bold" pitchFamily="34" charset="0"/>
                <a:ea typeface="Roboto Bold" pitchFamily="34" charset="-122"/>
                <a:cs typeface="Roboto Bold" pitchFamily="34" charset="-120"/>
              </a:rPr>
              <a:t>by khalil abdesslem</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148846"/>
            <a:ext cx="6172200" cy="771525"/>
          </a:xfrm>
          <a:prstGeom prst="rect">
            <a:avLst/>
          </a:prstGeom>
          <a:noFill/>
        </p:spPr>
        <p:txBody>
          <a:bodyPr wrap="none" lIns="0" tIns="0" rIns="0" bIns="0" rtlCol="0" anchor="t"/>
          <a:lstStyle/>
          <a:p>
            <a:pPr marL="0" indent="0">
              <a:lnSpc>
                <a:spcPts val="6050"/>
              </a:lnSpc>
              <a:buNone/>
            </a:pPr>
            <a:r>
              <a:rPr 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Thank You</a:t>
            </a:r>
            <a:endParaRPr lang="en-US" sz="4850" dirty="0"/>
          </a:p>
        </p:txBody>
      </p:sp>
      <p:sp>
        <p:nvSpPr>
          <p:cNvPr id="4" name="Text 1"/>
          <p:cNvSpPr/>
          <p:nvPr/>
        </p:nvSpPr>
        <p:spPr>
          <a:xfrm>
            <a:off x="864037" y="4290655"/>
            <a:ext cx="7415927" cy="790099"/>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Thank you for considering TrendSurge. We look forward to helping you achieve YouTube marketing success.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3795355"/>
            <a:ext cx="6230303" cy="771525"/>
          </a:xfrm>
          <a:prstGeom prst="rect">
            <a:avLst/>
          </a:prstGeom>
          <a:noFill/>
        </p:spPr>
        <p:txBody>
          <a:bodyPr wrap="none" lIns="0" tIns="0" rIns="0" bIns="0" rtlCol="0" anchor="t"/>
          <a:lstStyle/>
          <a:p>
            <a:pPr marL="0" indent="0">
              <a:lnSpc>
                <a:spcPts val="6050"/>
              </a:lnSpc>
              <a:buNone/>
            </a:pPr>
            <a:r>
              <a:rPr 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What is TrendSurge?</a:t>
            </a:r>
            <a:endParaRPr lang="en-US" sz="4850" dirty="0"/>
          </a:p>
        </p:txBody>
      </p:sp>
      <p:pic>
        <p:nvPicPr>
          <p:cNvPr id="4" name="Image 1" descr="preencoded.png"/>
          <p:cNvPicPr>
            <a:picLocks noChangeAspect="1"/>
          </p:cNvPicPr>
          <p:nvPr/>
        </p:nvPicPr>
        <p:blipFill>
          <a:blip r:embed="rId2"/>
          <a:stretch>
            <a:fillRect/>
          </a:stretch>
        </p:blipFill>
        <p:spPr>
          <a:xfrm>
            <a:off x="864037" y="4937165"/>
            <a:ext cx="617220" cy="617220"/>
          </a:xfrm>
          <a:prstGeom prst="rect">
            <a:avLst/>
          </a:prstGeom>
        </p:spPr>
      </p:pic>
      <p:sp>
        <p:nvSpPr>
          <p:cNvPr id="5" name="Text 1"/>
          <p:cNvSpPr/>
          <p:nvPr/>
        </p:nvSpPr>
        <p:spPr>
          <a:xfrm>
            <a:off x="864037" y="5801201"/>
            <a:ext cx="3110508" cy="385763"/>
          </a:xfrm>
          <a:prstGeom prst="rect">
            <a:avLst/>
          </a:prstGeom>
          <a:noFill/>
        </p:spPr>
        <p:txBody>
          <a:bodyPr wrap="none" lIns="0" tIns="0" rIns="0" bIns="0" rtlCol="0" anchor="t"/>
          <a:lstStyle/>
          <a:p>
            <a:pPr marL="0" indent="0" algn="l">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Data-Driven Insights</a:t>
            </a:r>
            <a:endParaRPr lang="en-US" sz="2400" dirty="0"/>
          </a:p>
        </p:txBody>
      </p:sp>
      <p:sp>
        <p:nvSpPr>
          <p:cNvPr id="6" name="Text 2"/>
          <p:cNvSpPr/>
          <p:nvPr/>
        </p:nvSpPr>
        <p:spPr>
          <a:xfrm>
            <a:off x="864037" y="6335078"/>
            <a:ext cx="4053840" cy="1185148"/>
          </a:xfrm>
          <a:prstGeom prst="rect">
            <a:avLst/>
          </a:prstGeom>
          <a:noFill/>
        </p:spPr>
        <p:txBody>
          <a:bodyPr wrap="square" lIns="0" tIns="0" rIns="0" bIns="0" rtlCol="0" anchor="t"/>
          <a:lstStyle/>
          <a:p>
            <a:pPr marL="0" indent="0" algn="l">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analyzes data from the top 400 YouTube channels across major markets.</a:t>
            </a:r>
            <a:endParaRPr lang="en-US" sz="1900" dirty="0"/>
          </a:p>
        </p:txBody>
      </p:sp>
      <p:pic>
        <p:nvPicPr>
          <p:cNvPr id="7" name="Image 2" descr="preencoded.png"/>
          <p:cNvPicPr>
            <a:picLocks noChangeAspect="1"/>
          </p:cNvPicPr>
          <p:nvPr/>
        </p:nvPicPr>
        <p:blipFill>
          <a:blip r:embed="rId3"/>
          <a:stretch>
            <a:fillRect/>
          </a:stretch>
        </p:blipFill>
        <p:spPr>
          <a:xfrm>
            <a:off x="5288161" y="4937165"/>
            <a:ext cx="617220" cy="617220"/>
          </a:xfrm>
          <a:prstGeom prst="rect">
            <a:avLst/>
          </a:prstGeom>
        </p:spPr>
      </p:pic>
      <p:sp>
        <p:nvSpPr>
          <p:cNvPr id="8" name="Text 3"/>
          <p:cNvSpPr/>
          <p:nvPr/>
        </p:nvSpPr>
        <p:spPr>
          <a:xfrm>
            <a:off x="5288161" y="5801201"/>
            <a:ext cx="3086100" cy="385763"/>
          </a:xfrm>
          <a:prstGeom prst="rect">
            <a:avLst/>
          </a:prstGeom>
          <a:noFill/>
        </p:spPr>
        <p:txBody>
          <a:bodyPr wrap="none" lIns="0" tIns="0" rIns="0" bIns="0" rtlCol="0" anchor="t"/>
          <a:lstStyle/>
          <a:p>
            <a:pPr marL="0" indent="0" algn="l">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Marketing Solutions</a:t>
            </a:r>
            <a:endParaRPr lang="en-US" sz="2400" dirty="0"/>
          </a:p>
        </p:txBody>
      </p:sp>
      <p:sp>
        <p:nvSpPr>
          <p:cNvPr id="9" name="Text 4"/>
          <p:cNvSpPr/>
          <p:nvPr/>
        </p:nvSpPr>
        <p:spPr>
          <a:xfrm>
            <a:off x="5288161" y="6335078"/>
            <a:ext cx="4053959" cy="1185148"/>
          </a:xfrm>
          <a:prstGeom prst="rect">
            <a:avLst/>
          </a:prstGeom>
          <a:noFill/>
        </p:spPr>
        <p:txBody>
          <a:bodyPr wrap="square" lIns="0" tIns="0" rIns="0" bIns="0" rtlCol="0" anchor="t"/>
          <a:lstStyle/>
          <a:p>
            <a:pPr marL="0" indent="0" algn="l">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The project aims to provide actionable insights to optimize YouTube marketing campaigns.</a:t>
            </a:r>
            <a:endParaRPr lang="en-US" sz="1900" dirty="0"/>
          </a:p>
        </p:txBody>
      </p:sp>
      <p:pic>
        <p:nvPicPr>
          <p:cNvPr id="10" name="Image 3" descr="preencoded.png"/>
          <p:cNvPicPr>
            <a:picLocks noChangeAspect="1"/>
          </p:cNvPicPr>
          <p:nvPr/>
        </p:nvPicPr>
        <p:blipFill>
          <a:blip r:embed="rId4"/>
          <a:stretch>
            <a:fillRect/>
          </a:stretch>
        </p:blipFill>
        <p:spPr>
          <a:xfrm>
            <a:off x="9712404" y="4937165"/>
            <a:ext cx="617220" cy="617220"/>
          </a:xfrm>
          <a:prstGeom prst="rect">
            <a:avLst/>
          </a:prstGeom>
        </p:spPr>
      </p:pic>
      <p:sp>
        <p:nvSpPr>
          <p:cNvPr id="11" name="Text 5"/>
          <p:cNvSpPr/>
          <p:nvPr/>
        </p:nvSpPr>
        <p:spPr>
          <a:xfrm>
            <a:off x="9712404" y="5801201"/>
            <a:ext cx="3344823" cy="385763"/>
          </a:xfrm>
          <a:prstGeom prst="rect">
            <a:avLst/>
          </a:prstGeom>
          <a:noFill/>
        </p:spPr>
        <p:txBody>
          <a:bodyPr wrap="none" lIns="0" tIns="0" rIns="0" bIns="0" rtlCol="0" anchor="t"/>
          <a:lstStyle/>
          <a:p>
            <a:pPr marL="0" indent="0" algn="l">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YouTube Optimization</a:t>
            </a:r>
            <a:endParaRPr lang="en-US" sz="2400" dirty="0"/>
          </a:p>
        </p:txBody>
      </p:sp>
      <p:sp>
        <p:nvSpPr>
          <p:cNvPr id="12" name="Text 6"/>
          <p:cNvSpPr/>
          <p:nvPr/>
        </p:nvSpPr>
        <p:spPr>
          <a:xfrm>
            <a:off x="9712404" y="6335078"/>
            <a:ext cx="4053840" cy="1185148"/>
          </a:xfrm>
          <a:prstGeom prst="rect">
            <a:avLst/>
          </a:prstGeom>
          <a:noFill/>
        </p:spPr>
        <p:txBody>
          <a:bodyPr wrap="square" lIns="0" tIns="0" rIns="0" bIns="0" rtlCol="0" anchor="t"/>
          <a:lstStyle/>
          <a:p>
            <a:pPr marL="0" indent="0" algn="l">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helps businesses understand YouTube trends and create successful video strategies.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3516" y="748308"/>
            <a:ext cx="5815489" cy="658058"/>
          </a:xfrm>
          <a:prstGeom prst="rect">
            <a:avLst/>
          </a:prstGeom>
          <a:noFill/>
        </p:spPr>
        <p:txBody>
          <a:bodyPr wrap="none" lIns="0" tIns="0" rIns="0" bIns="0" rtlCol="0" anchor="t"/>
          <a:lstStyle/>
          <a:p>
            <a:pPr marL="0" indent="0">
              <a:lnSpc>
                <a:spcPts val="5150"/>
              </a:lnSpc>
              <a:buNone/>
            </a:pPr>
            <a:r>
              <a:rPr lang="en-US" sz="41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Why is This Important?</a:t>
            </a:r>
            <a:endParaRPr lang="en-US" sz="4100" dirty="0"/>
          </a:p>
        </p:txBody>
      </p:sp>
      <p:sp>
        <p:nvSpPr>
          <p:cNvPr id="4" name="Shape 1"/>
          <p:cNvSpPr/>
          <p:nvPr/>
        </p:nvSpPr>
        <p:spPr>
          <a:xfrm>
            <a:off x="6223516" y="1959173"/>
            <a:ext cx="473869" cy="473869"/>
          </a:xfrm>
          <a:prstGeom prst="roundRect">
            <a:avLst>
              <a:gd name="adj" fmla="val 18667"/>
            </a:avLst>
          </a:prstGeom>
          <a:solidFill>
            <a:srgbClr val="3D3D42"/>
          </a:solidFill>
          <a:ln w="7620">
            <a:solidFill>
              <a:srgbClr val="56565B"/>
            </a:solidFill>
            <a:prstDash val="solid"/>
          </a:ln>
        </p:spPr>
      </p:sp>
      <p:sp>
        <p:nvSpPr>
          <p:cNvPr id="5" name="Text 2"/>
          <p:cNvSpPr/>
          <p:nvPr/>
        </p:nvSpPr>
        <p:spPr>
          <a:xfrm>
            <a:off x="6414254" y="2038112"/>
            <a:ext cx="92273" cy="315873"/>
          </a:xfrm>
          <a:prstGeom prst="rect">
            <a:avLst/>
          </a:prstGeom>
          <a:noFill/>
        </p:spPr>
        <p:txBody>
          <a:bodyPr wrap="none" lIns="0" tIns="0" rIns="0" bIns="0" rtlCol="0" anchor="t"/>
          <a:lstStyle/>
          <a:p>
            <a:pPr marL="0" indent="0" algn="ctr">
              <a:lnSpc>
                <a:spcPts val="2450"/>
              </a:lnSpc>
              <a:buNone/>
            </a:pPr>
            <a:r>
              <a:rPr lang="en-US" sz="24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1</a:t>
            </a:r>
            <a:endParaRPr lang="en-US" sz="2450" dirty="0"/>
          </a:p>
        </p:txBody>
      </p:sp>
      <p:sp>
        <p:nvSpPr>
          <p:cNvPr id="6" name="Text 3"/>
          <p:cNvSpPr/>
          <p:nvPr/>
        </p:nvSpPr>
        <p:spPr>
          <a:xfrm>
            <a:off x="6907887" y="1959173"/>
            <a:ext cx="3023354" cy="328970"/>
          </a:xfrm>
          <a:prstGeom prst="rect">
            <a:avLst/>
          </a:prstGeom>
          <a:noFill/>
        </p:spPr>
        <p:txBody>
          <a:bodyPr wrap="none" lIns="0" tIns="0" rIns="0" bIns="0" rtlCol="0" anchor="t"/>
          <a:lstStyle/>
          <a:p>
            <a:pPr marL="0" indent="0">
              <a:lnSpc>
                <a:spcPts val="2550"/>
              </a:lnSpc>
              <a:buNone/>
            </a:pPr>
            <a:r>
              <a:rPr lang="en-US" sz="20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Rapidly Evolving Trends</a:t>
            </a:r>
            <a:endParaRPr lang="en-US" sz="2050" dirty="0"/>
          </a:p>
        </p:txBody>
      </p:sp>
      <p:sp>
        <p:nvSpPr>
          <p:cNvPr id="7" name="Text 4"/>
          <p:cNvSpPr/>
          <p:nvPr/>
        </p:nvSpPr>
        <p:spPr>
          <a:xfrm>
            <a:off x="6907887" y="2414468"/>
            <a:ext cx="6985397" cy="336947"/>
          </a:xfrm>
          <a:prstGeom prst="rect">
            <a:avLst/>
          </a:prstGeom>
          <a:noFill/>
        </p:spPr>
        <p:txBody>
          <a:bodyPr wrap="non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YouTube trends change quickly, making it difficult for marketers to keep up.</a:t>
            </a:r>
            <a:endParaRPr lang="en-US" sz="1650" dirty="0"/>
          </a:p>
        </p:txBody>
      </p:sp>
      <p:sp>
        <p:nvSpPr>
          <p:cNvPr id="8" name="Shape 5"/>
          <p:cNvSpPr/>
          <p:nvPr/>
        </p:nvSpPr>
        <p:spPr>
          <a:xfrm>
            <a:off x="6223516" y="3198852"/>
            <a:ext cx="473869" cy="473869"/>
          </a:xfrm>
          <a:prstGeom prst="roundRect">
            <a:avLst>
              <a:gd name="adj" fmla="val 18667"/>
            </a:avLst>
          </a:prstGeom>
          <a:solidFill>
            <a:srgbClr val="3D3D42"/>
          </a:solidFill>
          <a:ln w="7620">
            <a:solidFill>
              <a:srgbClr val="56565B"/>
            </a:solidFill>
            <a:prstDash val="solid"/>
          </a:ln>
        </p:spPr>
      </p:sp>
      <p:sp>
        <p:nvSpPr>
          <p:cNvPr id="9" name="Text 6"/>
          <p:cNvSpPr/>
          <p:nvPr/>
        </p:nvSpPr>
        <p:spPr>
          <a:xfrm>
            <a:off x="6370082" y="3277791"/>
            <a:ext cx="180618" cy="315873"/>
          </a:xfrm>
          <a:prstGeom prst="rect">
            <a:avLst/>
          </a:prstGeom>
          <a:noFill/>
        </p:spPr>
        <p:txBody>
          <a:bodyPr wrap="none" lIns="0" tIns="0" rIns="0" bIns="0" rtlCol="0" anchor="t"/>
          <a:lstStyle/>
          <a:p>
            <a:pPr marL="0" indent="0" algn="ctr">
              <a:lnSpc>
                <a:spcPts val="2450"/>
              </a:lnSpc>
              <a:buNone/>
            </a:pPr>
            <a:r>
              <a:rPr lang="en-US" sz="24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2</a:t>
            </a:r>
            <a:endParaRPr lang="en-US" sz="2450" dirty="0"/>
          </a:p>
        </p:txBody>
      </p:sp>
      <p:sp>
        <p:nvSpPr>
          <p:cNvPr id="10" name="Text 7"/>
          <p:cNvSpPr/>
          <p:nvPr/>
        </p:nvSpPr>
        <p:spPr>
          <a:xfrm>
            <a:off x="6907887" y="3198852"/>
            <a:ext cx="3018711" cy="328970"/>
          </a:xfrm>
          <a:prstGeom prst="rect">
            <a:avLst/>
          </a:prstGeom>
          <a:noFill/>
        </p:spPr>
        <p:txBody>
          <a:bodyPr wrap="none" lIns="0" tIns="0" rIns="0" bIns="0" rtlCol="0" anchor="t"/>
          <a:lstStyle/>
          <a:p>
            <a:pPr marL="0" indent="0">
              <a:lnSpc>
                <a:spcPts val="2550"/>
              </a:lnSpc>
              <a:buNone/>
            </a:pPr>
            <a:r>
              <a:rPr lang="en-US" sz="20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Content Strategy is Key</a:t>
            </a:r>
            <a:endParaRPr lang="en-US" sz="2050" dirty="0"/>
          </a:p>
        </p:txBody>
      </p:sp>
      <p:sp>
        <p:nvSpPr>
          <p:cNvPr id="11" name="Text 8"/>
          <p:cNvSpPr/>
          <p:nvPr/>
        </p:nvSpPr>
        <p:spPr>
          <a:xfrm>
            <a:off x="6907887" y="3654147"/>
            <a:ext cx="6985397" cy="673894"/>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Knowing what content resonates with viewers is crucial for success on YouTube.</a:t>
            </a:r>
            <a:endParaRPr lang="en-US" sz="1650" dirty="0"/>
          </a:p>
        </p:txBody>
      </p:sp>
      <p:sp>
        <p:nvSpPr>
          <p:cNvPr id="12" name="Shape 9"/>
          <p:cNvSpPr/>
          <p:nvPr/>
        </p:nvSpPr>
        <p:spPr>
          <a:xfrm>
            <a:off x="6223516" y="4775478"/>
            <a:ext cx="473869" cy="473869"/>
          </a:xfrm>
          <a:prstGeom prst="roundRect">
            <a:avLst>
              <a:gd name="adj" fmla="val 18667"/>
            </a:avLst>
          </a:prstGeom>
          <a:solidFill>
            <a:srgbClr val="3D3D42"/>
          </a:solidFill>
          <a:ln w="7620">
            <a:solidFill>
              <a:srgbClr val="56565B"/>
            </a:solidFill>
            <a:prstDash val="solid"/>
          </a:ln>
        </p:spPr>
      </p:sp>
      <p:sp>
        <p:nvSpPr>
          <p:cNvPr id="13" name="Text 10"/>
          <p:cNvSpPr/>
          <p:nvPr/>
        </p:nvSpPr>
        <p:spPr>
          <a:xfrm>
            <a:off x="6368058" y="4854416"/>
            <a:ext cx="184785" cy="315873"/>
          </a:xfrm>
          <a:prstGeom prst="rect">
            <a:avLst/>
          </a:prstGeom>
          <a:noFill/>
        </p:spPr>
        <p:txBody>
          <a:bodyPr wrap="none" lIns="0" tIns="0" rIns="0" bIns="0" rtlCol="0" anchor="t"/>
          <a:lstStyle/>
          <a:p>
            <a:pPr marL="0" indent="0" algn="ctr">
              <a:lnSpc>
                <a:spcPts val="2450"/>
              </a:lnSpc>
              <a:buNone/>
            </a:pPr>
            <a:r>
              <a:rPr lang="en-US" sz="24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3</a:t>
            </a:r>
            <a:endParaRPr lang="en-US" sz="2450" dirty="0"/>
          </a:p>
        </p:txBody>
      </p:sp>
      <p:sp>
        <p:nvSpPr>
          <p:cNvPr id="14" name="Text 11"/>
          <p:cNvSpPr/>
          <p:nvPr/>
        </p:nvSpPr>
        <p:spPr>
          <a:xfrm>
            <a:off x="6907887" y="4775478"/>
            <a:ext cx="3660219" cy="328970"/>
          </a:xfrm>
          <a:prstGeom prst="rect">
            <a:avLst/>
          </a:prstGeom>
          <a:noFill/>
        </p:spPr>
        <p:txBody>
          <a:bodyPr wrap="none" lIns="0" tIns="0" rIns="0" bIns="0" rtlCol="0" anchor="t"/>
          <a:lstStyle/>
          <a:p>
            <a:pPr marL="0" indent="0">
              <a:lnSpc>
                <a:spcPts val="2550"/>
              </a:lnSpc>
              <a:buNone/>
            </a:pPr>
            <a:r>
              <a:rPr lang="en-US" sz="20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Regional Preferences Matter</a:t>
            </a:r>
            <a:endParaRPr lang="en-US" sz="2050" dirty="0"/>
          </a:p>
        </p:txBody>
      </p:sp>
      <p:sp>
        <p:nvSpPr>
          <p:cNvPr id="15" name="Text 12"/>
          <p:cNvSpPr/>
          <p:nvPr/>
        </p:nvSpPr>
        <p:spPr>
          <a:xfrm>
            <a:off x="6907887" y="5230773"/>
            <a:ext cx="6985397" cy="673894"/>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Different unique preferences, requiring tailored marketing approaches.</a:t>
            </a:r>
            <a:endParaRPr lang="en-US" sz="1650" dirty="0"/>
          </a:p>
        </p:txBody>
      </p:sp>
      <p:sp>
        <p:nvSpPr>
          <p:cNvPr id="16" name="Shape 13"/>
          <p:cNvSpPr/>
          <p:nvPr/>
        </p:nvSpPr>
        <p:spPr>
          <a:xfrm>
            <a:off x="6223516" y="6352103"/>
            <a:ext cx="473869" cy="473869"/>
          </a:xfrm>
          <a:prstGeom prst="roundRect">
            <a:avLst>
              <a:gd name="adj" fmla="val 18667"/>
            </a:avLst>
          </a:prstGeom>
          <a:solidFill>
            <a:srgbClr val="3D3D42"/>
          </a:solidFill>
          <a:ln w="7620">
            <a:solidFill>
              <a:srgbClr val="56565B"/>
            </a:solidFill>
            <a:prstDash val="solid"/>
          </a:ln>
        </p:spPr>
      </p:sp>
      <p:sp>
        <p:nvSpPr>
          <p:cNvPr id="17" name="Text 14"/>
          <p:cNvSpPr/>
          <p:nvPr/>
        </p:nvSpPr>
        <p:spPr>
          <a:xfrm>
            <a:off x="6363653" y="6431042"/>
            <a:ext cx="193596" cy="315873"/>
          </a:xfrm>
          <a:prstGeom prst="rect">
            <a:avLst/>
          </a:prstGeom>
          <a:noFill/>
        </p:spPr>
        <p:txBody>
          <a:bodyPr wrap="none" lIns="0" tIns="0" rIns="0" bIns="0" rtlCol="0" anchor="t"/>
          <a:lstStyle/>
          <a:p>
            <a:pPr marL="0" indent="0" algn="ctr">
              <a:lnSpc>
                <a:spcPts val="2450"/>
              </a:lnSpc>
              <a:buNone/>
            </a:pPr>
            <a:r>
              <a:rPr lang="en-US" sz="24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4</a:t>
            </a:r>
            <a:endParaRPr lang="en-US" sz="2450" dirty="0"/>
          </a:p>
        </p:txBody>
      </p:sp>
      <p:sp>
        <p:nvSpPr>
          <p:cNvPr id="18" name="Text 15"/>
          <p:cNvSpPr/>
          <p:nvPr/>
        </p:nvSpPr>
        <p:spPr>
          <a:xfrm>
            <a:off x="6907887" y="6352103"/>
            <a:ext cx="2796064" cy="328970"/>
          </a:xfrm>
          <a:prstGeom prst="rect">
            <a:avLst/>
          </a:prstGeom>
          <a:noFill/>
        </p:spPr>
        <p:txBody>
          <a:bodyPr wrap="none" lIns="0" tIns="0" rIns="0" bIns="0" rtlCol="0" anchor="t"/>
          <a:lstStyle/>
          <a:p>
            <a:pPr marL="0" indent="0">
              <a:lnSpc>
                <a:spcPts val="2550"/>
              </a:lnSpc>
              <a:buNone/>
            </a:pPr>
            <a:r>
              <a:rPr lang="en-US" sz="20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 Overload is Real</a:t>
            </a:r>
            <a:endParaRPr lang="en-US" sz="2050" dirty="0"/>
          </a:p>
        </p:txBody>
      </p:sp>
      <p:sp>
        <p:nvSpPr>
          <p:cNvPr id="19" name="Text 16"/>
          <p:cNvSpPr/>
          <p:nvPr/>
        </p:nvSpPr>
        <p:spPr>
          <a:xfrm>
            <a:off x="6907887" y="6807398"/>
            <a:ext cx="6985397" cy="673894"/>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vast amounts of data, making it hard to extract meaningful insights.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90599"/>
          </a:xfrm>
          <a:prstGeom prst="rect">
            <a:avLst/>
          </a:prstGeom>
        </p:spPr>
      </p:pic>
      <p:sp>
        <p:nvSpPr>
          <p:cNvPr id="3" name="Text 0"/>
          <p:cNvSpPr/>
          <p:nvPr/>
        </p:nvSpPr>
        <p:spPr>
          <a:xfrm>
            <a:off x="809387" y="3526631"/>
            <a:ext cx="8130302" cy="722709"/>
          </a:xfrm>
          <a:prstGeom prst="rect">
            <a:avLst/>
          </a:prstGeom>
          <a:noFill/>
        </p:spPr>
        <p:txBody>
          <a:bodyPr wrap="none" lIns="0" tIns="0" rIns="0" bIns="0" rtlCol="0" anchor="t"/>
          <a:lstStyle/>
          <a:p>
            <a:pPr marL="0" indent="0">
              <a:lnSpc>
                <a:spcPts val="5650"/>
              </a:lnSpc>
              <a:buNone/>
            </a:pPr>
            <a:r>
              <a:rPr lang="en-US" sz="45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How Does TrendSurge Work?</a:t>
            </a:r>
            <a:endParaRPr lang="en-US" sz="4550" dirty="0"/>
          </a:p>
        </p:txBody>
      </p:sp>
      <p:sp>
        <p:nvSpPr>
          <p:cNvPr id="4" name="Shape 1"/>
          <p:cNvSpPr/>
          <p:nvPr/>
        </p:nvSpPr>
        <p:spPr>
          <a:xfrm>
            <a:off x="809387" y="4942999"/>
            <a:ext cx="13011626" cy="30480"/>
          </a:xfrm>
          <a:prstGeom prst="roundRect">
            <a:avLst>
              <a:gd name="adj" fmla="val 318660"/>
            </a:avLst>
          </a:prstGeom>
          <a:solidFill>
            <a:srgbClr val="56565B"/>
          </a:solidFill>
        </p:spPr>
      </p:sp>
      <p:sp>
        <p:nvSpPr>
          <p:cNvPr id="5" name="Shape 2"/>
          <p:cNvSpPr/>
          <p:nvPr/>
        </p:nvSpPr>
        <p:spPr>
          <a:xfrm>
            <a:off x="2885599" y="4942999"/>
            <a:ext cx="30480" cy="809387"/>
          </a:xfrm>
          <a:prstGeom prst="roundRect">
            <a:avLst>
              <a:gd name="adj" fmla="val 318660"/>
            </a:avLst>
          </a:prstGeom>
          <a:solidFill>
            <a:srgbClr val="56565B"/>
          </a:solidFill>
        </p:spPr>
      </p:sp>
      <p:sp>
        <p:nvSpPr>
          <p:cNvPr id="6" name="Shape 3"/>
          <p:cNvSpPr/>
          <p:nvPr/>
        </p:nvSpPr>
        <p:spPr>
          <a:xfrm>
            <a:off x="2640687" y="4682847"/>
            <a:ext cx="520303" cy="520303"/>
          </a:xfrm>
          <a:prstGeom prst="roundRect">
            <a:avLst>
              <a:gd name="adj" fmla="val 18668"/>
            </a:avLst>
          </a:prstGeom>
          <a:solidFill>
            <a:srgbClr val="3D3D42"/>
          </a:solidFill>
          <a:ln w="7620">
            <a:solidFill>
              <a:srgbClr val="56565B"/>
            </a:solidFill>
            <a:prstDash val="solid"/>
          </a:ln>
        </p:spPr>
      </p:sp>
      <p:sp>
        <p:nvSpPr>
          <p:cNvPr id="7" name="Text 4"/>
          <p:cNvSpPr/>
          <p:nvPr/>
        </p:nvSpPr>
        <p:spPr>
          <a:xfrm>
            <a:off x="2850118" y="4769525"/>
            <a:ext cx="101322" cy="346829"/>
          </a:xfrm>
          <a:prstGeom prst="rect">
            <a:avLst/>
          </a:prstGeom>
          <a:noFill/>
        </p:spPr>
        <p:txBody>
          <a:bodyPr wrap="none" lIns="0" tIns="0" rIns="0" bIns="0" rtlCol="0" anchor="t"/>
          <a:lstStyle/>
          <a:p>
            <a:pPr marL="0" indent="0" algn="ctr">
              <a:lnSpc>
                <a:spcPts val="2700"/>
              </a:lnSpc>
              <a:buNone/>
            </a:pPr>
            <a:r>
              <a:rPr lang="en-US" sz="27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1</a:t>
            </a:r>
            <a:endParaRPr lang="en-US" sz="2700" dirty="0"/>
          </a:p>
        </p:txBody>
      </p:sp>
      <p:sp>
        <p:nvSpPr>
          <p:cNvPr id="8" name="Text 5"/>
          <p:cNvSpPr/>
          <p:nvPr/>
        </p:nvSpPr>
        <p:spPr>
          <a:xfrm>
            <a:off x="1455539" y="5983605"/>
            <a:ext cx="2890599" cy="361355"/>
          </a:xfrm>
          <a:prstGeom prst="rect">
            <a:avLst/>
          </a:prstGeom>
          <a:noFill/>
        </p:spPr>
        <p:txBody>
          <a:bodyPr wrap="none" lIns="0" tIns="0" rIns="0" bIns="0" rtlCol="0" anchor="t"/>
          <a:lstStyle/>
          <a:p>
            <a:pPr marL="0" indent="0" algn="ctr">
              <a:lnSpc>
                <a:spcPts val="2800"/>
              </a:lnSpc>
              <a:buNone/>
            </a:pPr>
            <a:r>
              <a:rPr lang="en-US" sz="22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 Collection</a:t>
            </a:r>
            <a:endParaRPr lang="en-US" sz="2250" dirty="0"/>
          </a:p>
        </p:txBody>
      </p:sp>
      <p:sp>
        <p:nvSpPr>
          <p:cNvPr id="9" name="Text 6"/>
          <p:cNvSpPr/>
          <p:nvPr/>
        </p:nvSpPr>
        <p:spPr>
          <a:xfrm>
            <a:off x="1040606" y="6483668"/>
            <a:ext cx="3720584" cy="1109782"/>
          </a:xfrm>
          <a:prstGeom prst="rect">
            <a:avLst/>
          </a:prstGeom>
          <a:noFill/>
        </p:spPr>
        <p:txBody>
          <a:bodyPr wrap="square" lIns="0" tIns="0" rIns="0" bIns="0" rtlCol="0" anchor="t"/>
          <a:lstStyle/>
          <a:p>
            <a:pPr marL="0" indent="0" algn="ctr">
              <a:lnSpc>
                <a:spcPts val="2900"/>
              </a:lnSpc>
              <a:buNone/>
            </a:pPr>
            <a:r>
              <a:rPr 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gathers data from the top 100 channels in the USA, Canada, Australia, and the UK</a:t>
            </a:r>
            <a:r>
              <a:rPr lang="fr-FR" alt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 and trends data in those countries</a:t>
            </a:r>
            <a:r>
              <a:rPr 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a:t>
            </a:r>
            <a:endParaRPr lang="en-US" sz="1800" dirty="0"/>
          </a:p>
        </p:txBody>
      </p:sp>
      <p:sp>
        <p:nvSpPr>
          <p:cNvPr id="10" name="Shape 7"/>
          <p:cNvSpPr/>
          <p:nvPr/>
        </p:nvSpPr>
        <p:spPr>
          <a:xfrm>
            <a:off x="7299841" y="4942999"/>
            <a:ext cx="30480" cy="809387"/>
          </a:xfrm>
          <a:prstGeom prst="roundRect">
            <a:avLst>
              <a:gd name="adj" fmla="val 318660"/>
            </a:avLst>
          </a:prstGeom>
          <a:solidFill>
            <a:srgbClr val="56565B"/>
          </a:solidFill>
        </p:spPr>
      </p:sp>
      <p:sp>
        <p:nvSpPr>
          <p:cNvPr id="11" name="Shape 8"/>
          <p:cNvSpPr/>
          <p:nvPr/>
        </p:nvSpPr>
        <p:spPr>
          <a:xfrm>
            <a:off x="7054929" y="4682847"/>
            <a:ext cx="520303" cy="520303"/>
          </a:xfrm>
          <a:prstGeom prst="roundRect">
            <a:avLst>
              <a:gd name="adj" fmla="val 18668"/>
            </a:avLst>
          </a:prstGeom>
          <a:solidFill>
            <a:srgbClr val="3D3D42"/>
          </a:solidFill>
          <a:ln w="7620">
            <a:solidFill>
              <a:srgbClr val="56565B"/>
            </a:solidFill>
            <a:prstDash val="solid"/>
          </a:ln>
        </p:spPr>
      </p:sp>
      <p:sp>
        <p:nvSpPr>
          <p:cNvPr id="12" name="Text 9"/>
          <p:cNvSpPr/>
          <p:nvPr/>
        </p:nvSpPr>
        <p:spPr>
          <a:xfrm>
            <a:off x="7215783" y="4769525"/>
            <a:ext cx="198477" cy="346829"/>
          </a:xfrm>
          <a:prstGeom prst="rect">
            <a:avLst/>
          </a:prstGeom>
          <a:noFill/>
        </p:spPr>
        <p:txBody>
          <a:bodyPr wrap="none" lIns="0" tIns="0" rIns="0" bIns="0" rtlCol="0" anchor="t"/>
          <a:lstStyle/>
          <a:p>
            <a:pPr marL="0" indent="0" algn="ctr">
              <a:lnSpc>
                <a:spcPts val="2700"/>
              </a:lnSpc>
              <a:buNone/>
            </a:pPr>
            <a:r>
              <a:rPr lang="en-US" sz="27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2</a:t>
            </a:r>
            <a:endParaRPr lang="en-US" sz="2700" dirty="0"/>
          </a:p>
        </p:txBody>
      </p:sp>
      <p:sp>
        <p:nvSpPr>
          <p:cNvPr id="13" name="Text 10"/>
          <p:cNvSpPr/>
          <p:nvPr/>
        </p:nvSpPr>
        <p:spPr>
          <a:xfrm>
            <a:off x="5869781" y="5983605"/>
            <a:ext cx="2890599" cy="361355"/>
          </a:xfrm>
          <a:prstGeom prst="rect">
            <a:avLst/>
          </a:prstGeom>
          <a:noFill/>
        </p:spPr>
        <p:txBody>
          <a:bodyPr wrap="none" lIns="0" tIns="0" rIns="0" bIns="0" rtlCol="0" anchor="t"/>
          <a:lstStyle/>
          <a:p>
            <a:pPr marL="0" indent="0" algn="ctr">
              <a:lnSpc>
                <a:spcPts val="2800"/>
              </a:lnSpc>
              <a:buNone/>
            </a:pPr>
            <a:r>
              <a:rPr lang="en-US" sz="22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Key Metrics Analysis</a:t>
            </a:r>
            <a:endParaRPr lang="en-US" sz="2250" dirty="0"/>
          </a:p>
        </p:txBody>
      </p:sp>
      <p:sp>
        <p:nvSpPr>
          <p:cNvPr id="14" name="Text 11"/>
          <p:cNvSpPr/>
          <p:nvPr/>
        </p:nvSpPr>
        <p:spPr>
          <a:xfrm>
            <a:off x="5454848" y="6483668"/>
            <a:ext cx="3720584" cy="1109782"/>
          </a:xfrm>
          <a:prstGeom prst="rect">
            <a:avLst/>
          </a:prstGeom>
          <a:noFill/>
        </p:spPr>
        <p:txBody>
          <a:bodyPr wrap="square" lIns="0" tIns="0" rIns="0" bIns="0" rtlCol="0" anchor="t"/>
          <a:lstStyle/>
          <a:p>
            <a:pPr marL="0" indent="0" algn="ctr">
              <a:lnSpc>
                <a:spcPts val="2900"/>
              </a:lnSpc>
              <a:buNone/>
            </a:pPr>
            <a:r>
              <a:rPr 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The project analyzes engagement rates, video length, upload frequency, and trending topics.</a:t>
            </a:r>
            <a:r>
              <a:rPr lang="fr-FR" alt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a:t>
            </a:r>
            <a:endParaRPr lang="fr-FR" alt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endParaRPr>
          </a:p>
        </p:txBody>
      </p:sp>
      <p:sp>
        <p:nvSpPr>
          <p:cNvPr id="15" name="Shape 12"/>
          <p:cNvSpPr/>
          <p:nvPr/>
        </p:nvSpPr>
        <p:spPr>
          <a:xfrm>
            <a:off x="11714083" y="4942999"/>
            <a:ext cx="30480" cy="809387"/>
          </a:xfrm>
          <a:prstGeom prst="roundRect">
            <a:avLst>
              <a:gd name="adj" fmla="val 318660"/>
            </a:avLst>
          </a:prstGeom>
          <a:solidFill>
            <a:srgbClr val="56565B"/>
          </a:solidFill>
        </p:spPr>
      </p:sp>
      <p:sp>
        <p:nvSpPr>
          <p:cNvPr id="16" name="Shape 13"/>
          <p:cNvSpPr/>
          <p:nvPr/>
        </p:nvSpPr>
        <p:spPr>
          <a:xfrm>
            <a:off x="11469172" y="4682847"/>
            <a:ext cx="520303" cy="520303"/>
          </a:xfrm>
          <a:prstGeom prst="roundRect">
            <a:avLst>
              <a:gd name="adj" fmla="val 18668"/>
            </a:avLst>
          </a:prstGeom>
          <a:solidFill>
            <a:srgbClr val="3D3D42"/>
          </a:solidFill>
          <a:ln w="7620">
            <a:solidFill>
              <a:srgbClr val="56565B"/>
            </a:solidFill>
            <a:prstDash val="solid"/>
          </a:ln>
        </p:spPr>
      </p:sp>
      <p:sp>
        <p:nvSpPr>
          <p:cNvPr id="17" name="Text 14"/>
          <p:cNvSpPr/>
          <p:nvPr/>
        </p:nvSpPr>
        <p:spPr>
          <a:xfrm>
            <a:off x="11627763" y="4769525"/>
            <a:ext cx="203002" cy="346829"/>
          </a:xfrm>
          <a:prstGeom prst="rect">
            <a:avLst/>
          </a:prstGeom>
          <a:noFill/>
        </p:spPr>
        <p:txBody>
          <a:bodyPr wrap="none" lIns="0" tIns="0" rIns="0" bIns="0" rtlCol="0" anchor="t"/>
          <a:lstStyle/>
          <a:p>
            <a:pPr marL="0" indent="0" algn="ctr">
              <a:lnSpc>
                <a:spcPts val="2700"/>
              </a:lnSpc>
              <a:buNone/>
            </a:pPr>
            <a:r>
              <a:rPr lang="en-US" sz="27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3</a:t>
            </a:r>
            <a:endParaRPr lang="en-US" sz="2700" dirty="0"/>
          </a:p>
        </p:txBody>
      </p:sp>
      <p:sp>
        <p:nvSpPr>
          <p:cNvPr id="18" name="Text 15"/>
          <p:cNvSpPr/>
          <p:nvPr/>
        </p:nvSpPr>
        <p:spPr>
          <a:xfrm>
            <a:off x="10273070" y="5983605"/>
            <a:ext cx="2912507" cy="361355"/>
          </a:xfrm>
          <a:prstGeom prst="rect">
            <a:avLst/>
          </a:prstGeom>
          <a:noFill/>
        </p:spPr>
        <p:txBody>
          <a:bodyPr wrap="none" lIns="0" tIns="0" rIns="0" bIns="0" rtlCol="0" anchor="t"/>
          <a:lstStyle/>
          <a:p>
            <a:pPr marL="0" indent="0" algn="ctr">
              <a:lnSpc>
                <a:spcPts val="2800"/>
              </a:lnSpc>
              <a:buNone/>
            </a:pPr>
            <a:r>
              <a:rPr lang="en-US" sz="22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Data-Driven Insights</a:t>
            </a:r>
            <a:endParaRPr lang="en-US" sz="2250" dirty="0"/>
          </a:p>
        </p:txBody>
      </p:sp>
      <p:sp>
        <p:nvSpPr>
          <p:cNvPr id="19" name="Text 16"/>
          <p:cNvSpPr/>
          <p:nvPr/>
        </p:nvSpPr>
        <p:spPr>
          <a:xfrm>
            <a:off x="9869091" y="6483668"/>
            <a:ext cx="3720584" cy="1109782"/>
          </a:xfrm>
          <a:prstGeom prst="rect">
            <a:avLst/>
          </a:prstGeom>
          <a:noFill/>
        </p:spPr>
        <p:txBody>
          <a:bodyPr wrap="square" lIns="0" tIns="0" rIns="0" bIns="0" rtlCol="0" anchor="t"/>
          <a:lstStyle/>
          <a:p>
            <a:pPr marL="0" indent="0" algn="ctr">
              <a:lnSpc>
                <a:spcPts val="2900"/>
              </a:lnSpc>
              <a:buNone/>
            </a:pPr>
            <a:r>
              <a:rPr lang="en-US" sz="18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identifies patterns and trends to inform data-backed marketing strategies.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03013"/>
            <a:ext cx="8504753" cy="771525"/>
          </a:xfrm>
          <a:prstGeom prst="rect">
            <a:avLst/>
          </a:prstGeom>
          <a:noFill/>
        </p:spPr>
        <p:txBody>
          <a:bodyPr wrap="none" lIns="0" tIns="0" rIns="0" bIns="0" rtlCol="0" anchor="t"/>
          <a:lstStyle/>
          <a:p>
            <a:pPr marL="0" indent="0">
              <a:lnSpc>
                <a:spcPts val="6050"/>
              </a:lnSpc>
              <a:buNone/>
            </a:pPr>
            <a:r>
              <a:rPr 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The Challenges We Address</a:t>
            </a:r>
            <a:endParaRPr lang="en-US" sz="4850" dirty="0"/>
          </a:p>
        </p:txBody>
      </p:sp>
      <p:sp>
        <p:nvSpPr>
          <p:cNvPr id="3" name="Text 1"/>
          <p:cNvSpPr/>
          <p:nvPr/>
        </p:nvSpPr>
        <p:spPr>
          <a:xfrm>
            <a:off x="864037" y="3591639"/>
            <a:ext cx="3086100" cy="385763"/>
          </a:xfrm>
          <a:prstGeom prst="rect">
            <a:avLst/>
          </a:prstGeom>
          <a:noFill/>
        </p:spPr>
        <p:txBody>
          <a:bodyPr wrap="none" lIns="0" tIns="0" rIns="0" bIns="0" rtlCol="0" anchor="t"/>
          <a:lstStyle/>
          <a:p>
            <a:pPr marL="0" indent="0">
              <a:lnSpc>
                <a:spcPts val="3000"/>
              </a:lnSpc>
              <a:buNone/>
            </a:pPr>
            <a:r>
              <a:rPr lang="en-US" sz="24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Trend Identification</a:t>
            </a:r>
            <a:endParaRPr lang="en-US" sz="2400" dirty="0"/>
          </a:p>
        </p:txBody>
      </p:sp>
      <p:sp>
        <p:nvSpPr>
          <p:cNvPr id="4" name="Text 2"/>
          <p:cNvSpPr/>
          <p:nvPr/>
        </p:nvSpPr>
        <p:spPr>
          <a:xfrm>
            <a:off x="864037" y="4224218"/>
            <a:ext cx="3898821" cy="1185148"/>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helps agencies stay ahead of the curve by identifying emerging trends early on.</a:t>
            </a:r>
            <a:endParaRPr lang="en-US" sz="1900" dirty="0"/>
          </a:p>
        </p:txBody>
      </p:sp>
      <p:sp>
        <p:nvSpPr>
          <p:cNvPr id="5" name="Text 3"/>
          <p:cNvSpPr/>
          <p:nvPr/>
        </p:nvSpPr>
        <p:spPr>
          <a:xfrm>
            <a:off x="5372695" y="3591639"/>
            <a:ext cx="3259574" cy="385763"/>
          </a:xfrm>
          <a:prstGeom prst="rect">
            <a:avLst/>
          </a:prstGeom>
          <a:noFill/>
        </p:spPr>
        <p:txBody>
          <a:bodyPr wrap="none" lIns="0" tIns="0" rIns="0" bIns="0" rtlCol="0" anchor="t"/>
          <a:lstStyle/>
          <a:p>
            <a:pPr marL="0" indent="0">
              <a:lnSpc>
                <a:spcPts val="3000"/>
              </a:lnSpc>
              <a:buNone/>
            </a:pPr>
            <a:r>
              <a:rPr lang="en-US" sz="24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Content Optimization</a:t>
            </a:r>
            <a:endParaRPr lang="en-US" sz="2400" dirty="0"/>
          </a:p>
        </p:txBody>
      </p:sp>
      <p:sp>
        <p:nvSpPr>
          <p:cNvPr id="6" name="Text 4"/>
          <p:cNvSpPr/>
          <p:nvPr/>
        </p:nvSpPr>
        <p:spPr>
          <a:xfrm>
            <a:off x="5372695" y="4224218"/>
            <a:ext cx="3898821" cy="1580198"/>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Provides data-driven recommendations </a:t>
            </a:r>
            <a:r>
              <a:rPr lang="fr-FR" alt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to rechape strategies</a:t>
            </a:r>
            <a:endParaRPr lang="fr-FR" alt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endParaRPr>
          </a:p>
        </p:txBody>
      </p:sp>
      <p:sp>
        <p:nvSpPr>
          <p:cNvPr id="7" name="Text 5"/>
          <p:cNvSpPr/>
          <p:nvPr/>
        </p:nvSpPr>
        <p:spPr>
          <a:xfrm>
            <a:off x="9881354" y="3591639"/>
            <a:ext cx="3127534" cy="385763"/>
          </a:xfrm>
          <a:prstGeom prst="rect">
            <a:avLst/>
          </a:prstGeom>
          <a:noFill/>
        </p:spPr>
        <p:txBody>
          <a:bodyPr wrap="none" lIns="0" tIns="0" rIns="0" bIns="0" rtlCol="0" anchor="t"/>
          <a:lstStyle/>
          <a:p>
            <a:pPr marL="0" indent="0">
              <a:lnSpc>
                <a:spcPts val="3000"/>
              </a:lnSpc>
              <a:buNone/>
            </a:pPr>
            <a:r>
              <a:rPr lang="en-US" sz="24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 Adaptation</a:t>
            </a:r>
            <a:endParaRPr lang="en-US" sz="2400" dirty="0"/>
          </a:p>
        </p:txBody>
      </p:sp>
      <p:sp>
        <p:nvSpPr>
          <p:cNvPr id="8" name="Text 6"/>
          <p:cNvSpPr/>
          <p:nvPr/>
        </p:nvSpPr>
        <p:spPr>
          <a:xfrm>
            <a:off x="9881354" y="4224218"/>
            <a:ext cx="3898821" cy="1185148"/>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Delivers insights on preferences to help agencies tailor their content for different markets.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72596"/>
          </a:xfrm>
          <a:prstGeom prst="rect">
            <a:avLst/>
          </a:prstGeom>
        </p:spPr>
      </p:pic>
      <p:sp>
        <p:nvSpPr>
          <p:cNvPr id="3" name="Text 0"/>
          <p:cNvSpPr/>
          <p:nvPr/>
        </p:nvSpPr>
        <p:spPr>
          <a:xfrm>
            <a:off x="748308" y="3260646"/>
            <a:ext cx="6240780" cy="668179"/>
          </a:xfrm>
          <a:prstGeom prst="rect">
            <a:avLst/>
          </a:prstGeom>
          <a:noFill/>
        </p:spPr>
        <p:txBody>
          <a:bodyPr wrap="none" lIns="0" tIns="0" rIns="0" bIns="0" rtlCol="0" anchor="t"/>
          <a:lstStyle/>
          <a:p>
            <a:pPr marL="0" indent="0">
              <a:lnSpc>
                <a:spcPts val="5250"/>
              </a:lnSpc>
              <a:buNone/>
            </a:pPr>
            <a:r>
              <a:rPr lang="en-US" sz="42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Skills Used in the Project</a:t>
            </a:r>
            <a:endParaRPr lang="en-US" sz="4200" dirty="0"/>
          </a:p>
        </p:txBody>
      </p:sp>
      <p:sp>
        <p:nvSpPr>
          <p:cNvPr id="4" name="Shape 1"/>
          <p:cNvSpPr/>
          <p:nvPr/>
        </p:nvSpPr>
        <p:spPr>
          <a:xfrm>
            <a:off x="748308" y="4249460"/>
            <a:ext cx="6460093" cy="1589127"/>
          </a:xfrm>
          <a:prstGeom prst="roundRect">
            <a:avLst>
              <a:gd name="adj" fmla="val 5651"/>
            </a:avLst>
          </a:prstGeom>
          <a:solidFill>
            <a:srgbClr val="3D3D42"/>
          </a:solidFill>
          <a:ln w="7620">
            <a:solidFill>
              <a:srgbClr val="56565B"/>
            </a:solidFill>
            <a:prstDash val="solid"/>
          </a:ln>
        </p:spPr>
      </p:sp>
      <p:sp>
        <p:nvSpPr>
          <p:cNvPr id="5" name="Text 2"/>
          <p:cNvSpPr/>
          <p:nvPr/>
        </p:nvSpPr>
        <p:spPr>
          <a:xfrm>
            <a:off x="969645" y="4470797"/>
            <a:ext cx="2672596" cy="334089"/>
          </a:xfrm>
          <a:prstGeom prst="rect">
            <a:avLst/>
          </a:prstGeom>
          <a:noFill/>
        </p:spPr>
        <p:txBody>
          <a:bodyPr wrap="none" lIns="0" tIns="0" rIns="0" bIns="0" rtlCol="0" anchor="t"/>
          <a:lstStyle/>
          <a:p>
            <a:pPr marL="0" indent="0">
              <a:lnSpc>
                <a:spcPts val="2600"/>
              </a:lnSpc>
              <a:buNone/>
            </a:pPr>
            <a:r>
              <a:rPr lang="en-US" sz="21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 Analytics</a:t>
            </a:r>
            <a:endParaRPr lang="en-US" sz="2100" dirty="0"/>
          </a:p>
        </p:txBody>
      </p:sp>
      <p:sp>
        <p:nvSpPr>
          <p:cNvPr id="6" name="Text 3"/>
          <p:cNvSpPr/>
          <p:nvPr/>
        </p:nvSpPr>
        <p:spPr>
          <a:xfrm>
            <a:off x="969645" y="4933117"/>
            <a:ext cx="6017419" cy="684133"/>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Collecting, cleaning, and analyzing large datasets to extract meaningful insights from YouTube data.</a:t>
            </a:r>
            <a:endParaRPr lang="en-US" sz="1650" dirty="0"/>
          </a:p>
        </p:txBody>
      </p:sp>
      <p:sp>
        <p:nvSpPr>
          <p:cNvPr id="7" name="Shape 4"/>
          <p:cNvSpPr/>
          <p:nvPr/>
        </p:nvSpPr>
        <p:spPr>
          <a:xfrm>
            <a:off x="7422118" y="4249460"/>
            <a:ext cx="6460093" cy="1589127"/>
          </a:xfrm>
          <a:prstGeom prst="roundRect">
            <a:avLst>
              <a:gd name="adj" fmla="val 5651"/>
            </a:avLst>
          </a:prstGeom>
          <a:solidFill>
            <a:srgbClr val="3D3D42"/>
          </a:solidFill>
          <a:ln w="7620">
            <a:solidFill>
              <a:srgbClr val="56565B"/>
            </a:solidFill>
            <a:prstDash val="solid"/>
          </a:ln>
        </p:spPr>
      </p:sp>
      <p:sp>
        <p:nvSpPr>
          <p:cNvPr id="8" name="Text 5"/>
          <p:cNvSpPr/>
          <p:nvPr/>
        </p:nvSpPr>
        <p:spPr>
          <a:xfrm>
            <a:off x="7643455" y="4470797"/>
            <a:ext cx="2672596" cy="334089"/>
          </a:xfrm>
          <a:prstGeom prst="rect">
            <a:avLst/>
          </a:prstGeom>
          <a:noFill/>
        </p:spPr>
        <p:txBody>
          <a:bodyPr wrap="none" lIns="0" tIns="0" rIns="0" bIns="0" rtlCol="0" anchor="t"/>
          <a:lstStyle/>
          <a:p>
            <a:pPr marL="0" indent="0">
              <a:lnSpc>
                <a:spcPts val="2600"/>
              </a:lnSpc>
              <a:buNone/>
            </a:pPr>
            <a:r>
              <a:rPr lang="en-US" sz="21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Marketing Strategy</a:t>
            </a:r>
            <a:endParaRPr lang="en-US" sz="2100" dirty="0"/>
          </a:p>
        </p:txBody>
      </p:sp>
      <p:sp>
        <p:nvSpPr>
          <p:cNvPr id="9" name="Text 6"/>
          <p:cNvSpPr/>
          <p:nvPr/>
        </p:nvSpPr>
        <p:spPr>
          <a:xfrm>
            <a:off x="7643455" y="4933117"/>
            <a:ext cx="6017419" cy="684133"/>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Translating data insights into actionable marketing strategies to improve campaign performance.</a:t>
            </a:r>
            <a:endParaRPr lang="en-US" sz="1650" dirty="0"/>
          </a:p>
        </p:txBody>
      </p:sp>
      <p:sp>
        <p:nvSpPr>
          <p:cNvPr id="10" name="Shape 7"/>
          <p:cNvSpPr/>
          <p:nvPr/>
        </p:nvSpPr>
        <p:spPr>
          <a:xfrm>
            <a:off x="748308" y="6052304"/>
            <a:ext cx="6460093" cy="1589127"/>
          </a:xfrm>
          <a:prstGeom prst="roundRect">
            <a:avLst>
              <a:gd name="adj" fmla="val 5651"/>
            </a:avLst>
          </a:prstGeom>
          <a:solidFill>
            <a:srgbClr val="3D3D42"/>
          </a:solidFill>
          <a:ln w="7620">
            <a:solidFill>
              <a:srgbClr val="56565B"/>
            </a:solidFill>
            <a:prstDash val="solid"/>
          </a:ln>
        </p:spPr>
      </p:sp>
      <p:sp>
        <p:nvSpPr>
          <p:cNvPr id="11" name="Text 8"/>
          <p:cNvSpPr/>
          <p:nvPr/>
        </p:nvSpPr>
        <p:spPr>
          <a:xfrm>
            <a:off x="969645" y="6273641"/>
            <a:ext cx="3053120" cy="334089"/>
          </a:xfrm>
          <a:prstGeom prst="rect">
            <a:avLst/>
          </a:prstGeom>
          <a:noFill/>
        </p:spPr>
        <p:txBody>
          <a:bodyPr wrap="none" lIns="0" tIns="0" rIns="0" bIns="0" rtlCol="0" anchor="t"/>
          <a:lstStyle/>
          <a:p>
            <a:pPr marL="0" indent="0">
              <a:lnSpc>
                <a:spcPts val="2600"/>
              </a:lnSpc>
              <a:buNone/>
            </a:pPr>
            <a:r>
              <a:rPr lang="en-US" sz="21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 Handling</a:t>
            </a:r>
            <a:endParaRPr lang="en-US" sz="2100" dirty="0"/>
          </a:p>
        </p:txBody>
      </p:sp>
      <p:sp>
        <p:nvSpPr>
          <p:cNvPr id="12" name="Text 9"/>
          <p:cNvSpPr/>
          <p:nvPr/>
        </p:nvSpPr>
        <p:spPr>
          <a:xfrm>
            <a:off x="969645" y="6735961"/>
            <a:ext cx="6017419" cy="684133"/>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Managing and querying large datasets to ensure data integrity and efficiency.</a:t>
            </a:r>
            <a:endParaRPr lang="en-US" sz="1650" dirty="0"/>
          </a:p>
        </p:txBody>
      </p:sp>
      <p:sp>
        <p:nvSpPr>
          <p:cNvPr id="13" name="Shape 10"/>
          <p:cNvSpPr/>
          <p:nvPr/>
        </p:nvSpPr>
        <p:spPr>
          <a:xfrm>
            <a:off x="7422118" y="6052304"/>
            <a:ext cx="6460093" cy="1589127"/>
          </a:xfrm>
          <a:prstGeom prst="roundRect">
            <a:avLst>
              <a:gd name="adj" fmla="val 5651"/>
            </a:avLst>
          </a:prstGeom>
          <a:solidFill>
            <a:srgbClr val="3D3D42"/>
          </a:solidFill>
          <a:ln w="7620">
            <a:solidFill>
              <a:srgbClr val="56565B"/>
            </a:solidFill>
            <a:prstDash val="solid"/>
          </a:ln>
        </p:spPr>
      </p:sp>
      <p:sp>
        <p:nvSpPr>
          <p:cNvPr id="14" name="Text 11"/>
          <p:cNvSpPr/>
          <p:nvPr/>
        </p:nvSpPr>
        <p:spPr>
          <a:xfrm>
            <a:off x="7643455" y="6273641"/>
            <a:ext cx="2672596" cy="334089"/>
          </a:xfrm>
          <a:prstGeom prst="rect">
            <a:avLst/>
          </a:prstGeom>
          <a:noFill/>
        </p:spPr>
        <p:txBody>
          <a:bodyPr wrap="none" lIns="0" tIns="0" rIns="0" bIns="0" rtlCol="0" anchor="t"/>
          <a:lstStyle/>
          <a:p>
            <a:pPr marL="0" indent="0">
              <a:lnSpc>
                <a:spcPts val="2600"/>
              </a:lnSpc>
              <a:buNone/>
            </a:pPr>
            <a:r>
              <a:rPr lang="en-US" sz="21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Trend Analysis</a:t>
            </a:r>
            <a:endParaRPr lang="en-US" sz="2100" dirty="0"/>
          </a:p>
        </p:txBody>
      </p:sp>
      <p:sp>
        <p:nvSpPr>
          <p:cNvPr id="15" name="Text 12"/>
          <p:cNvSpPr/>
          <p:nvPr/>
        </p:nvSpPr>
        <p:spPr>
          <a:xfrm>
            <a:off x="7643455" y="6735961"/>
            <a:ext cx="6017419" cy="684133"/>
          </a:xfrm>
          <a:prstGeom prst="rect">
            <a:avLst/>
          </a:prstGeom>
          <a:noFill/>
        </p:spPr>
        <p:txBody>
          <a:bodyPr wrap="square" lIns="0" tIns="0" rIns="0" bIns="0" rtlCol="0" anchor="t"/>
          <a:lstStyle/>
          <a:p>
            <a:pPr marL="0" indent="0">
              <a:lnSpc>
                <a:spcPts val="2650"/>
              </a:lnSpc>
              <a:buNone/>
            </a:pPr>
            <a:r>
              <a:rPr lang="en-US" sz="165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Identifying and interpreting emerging patterns in YouTube data to anticipate future trends.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4978837" y="894636"/>
            <a:ext cx="7151132" cy="771525"/>
          </a:xfrm>
          <a:prstGeom prst="rect">
            <a:avLst/>
          </a:prstGeom>
          <a:noFill/>
        </p:spPr>
        <p:txBody>
          <a:bodyPr wrap="none" lIns="0" tIns="0" rIns="0" bIns="0" rtlCol="0" anchor="t"/>
          <a:lstStyle/>
          <a:p>
            <a:pPr marL="0" indent="0">
              <a:lnSpc>
                <a:spcPts val="6050"/>
              </a:lnSpc>
              <a:buNone/>
            </a:pPr>
            <a:r>
              <a:rPr 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Key Insights </a:t>
            </a:r>
            <a:r>
              <a:rPr lang="fr-FR" alt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To </a:t>
            </a:r>
            <a:r>
              <a:rPr lang="en-US" sz="485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Discover</a:t>
            </a:r>
            <a:endParaRPr lang="en-US" sz="4850" dirty="0"/>
          </a:p>
        </p:txBody>
      </p:sp>
      <p:sp>
        <p:nvSpPr>
          <p:cNvPr id="4" name="Shape 1"/>
          <p:cNvSpPr/>
          <p:nvPr/>
        </p:nvSpPr>
        <p:spPr>
          <a:xfrm>
            <a:off x="6350437" y="2314099"/>
            <a:ext cx="555427" cy="555427"/>
          </a:xfrm>
          <a:prstGeom prst="roundRect">
            <a:avLst>
              <a:gd name="adj" fmla="val 18669"/>
            </a:avLst>
          </a:prstGeom>
          <a:solidFill>
            <a:srgbClr val="3D3D42"/>
          </a:solidFill>
          <a:ln w="15240">
            <a:solidFill>
              <a:srgbClr val="56565B"/>
            </a:solidFill>
            <a:prstDash val="solid"/>
          </a:ln>
        </p:spPr>
      </p:sp>
      <p:sp>
        <p:nvSpPr>
          <p:cNvPr id="5" name="Text 2"/>
          <p:cNvSpPr/>
          <p:nvPr/>
        </p:nvSpPr>
        <p:spPr>
          <a:xfrm>
            <a:off x="6574036" y="2406610"/>
            <a:ext cx="108228" cy="370284"/>
          </a:xfrm>
          <a:prstGeom prst="rect">
            <a:avLst/>
          </a:prstGeom>
          <a:noFill/>
        </p:spPr>
        <p:txBody>
          <a:bodyPr wrap="none" lIns="0" tIns="0" rIns="0" bIns="0" rtlCol="0" anchor="t"/>
          <a:lstStyle/>
          <a:p>
            <a:pPr marL="0" indent="0" algn="ctr">
              <a:lnSpc>
                <a:spcPts val="2900"/>
              </a:lnSpc>
              <a:buNone/>
            </a:pPr>
            <a:r>
              <a:rPr lang="en-US" sz="29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1</a:t>
            </a:r>
            <a:endParaRPr lang="en-US" sz="2900" dirty="0"/>
          </a:p>
        </p:txBody>
      </p:sp>
      <p:sp>
        <p:nvSpPr>
          <p:cNvPr id="6" name="Text 3"/>
          <p:cNvSpPr/>
          <p:nvPr/>
        </p:nvSpPr>
        <p:spPr>
          <a:xfrm>
            <a:off x="7152680" y="2314099"/>
            <a:ext cx="3456146" cy="385763"/>
          </a:xfrm>
          <a:prstGeom prst="rect">
            <a:avLst/>
          </a:prstGeom>
          <a:noFill/>
        </p:spPr>
        <p:txBody>
          <a:bodyPr wrap="none" lIns="0" tIns="0" rIns="0" bIns="0" rtlCol="0" anchor="t"/>
          <a:lstStyle/>
          <a:p>
            <a:pPr marL="0" indent="0">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Optimal Video Lengths</a:t>
            </a:r>
            <a:endParaRPr lang="en-US" sz="2400" dirty="0"/>
          </a:p>
        </p:txBody>
      </p:sp>
      <p:sp>
        <p:nvSpPr>
          <p:cNvPr id="7" name="Text 4"/>
          <p:cNvSpPr/>
          <p:nvPr/>
        </p:nvSpPr>
        <p:spPr>
          <a:xfrm>
            <a:off x="7152680" y="2847975"/>
            <a:ext cx="6613684" cy="790099"/>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Different video categories perform best with specific video lengths, impacting viewer engagement.</a:t>
            </a:r>
            <a:endParaRPr lang="en-US" sz="1900" dirty="0"/>
          </a:p>
        </p:txBody>
      </p:sp>
      <p:sp>
        <p:nvSpPr>
          <p:cNvPr id="8" name="Shape 5"/>
          <p:cNvSpPr/>
          <p:nvPr/>
        </p:nvSpPr>
        <p:spPr>
          <a:xfrm>
            <a:off x="6350437" y="4162544"/>
            <a:ext cx="555427" cy="555427"/>
          </a:xfrm>
          <a:prstGeom prst="roundRect">
            <a:avLst>
              <a:gd name="adj" fmla="val 18669"/>
            </a:avLst>
          </a:prstGeom>
          <a:solidFill>
            <a:srgbClr val="3D3D42"/>
          </a:solidFill>
          <a:ln w="15240">
            <a:solidFill>
              <a:srgbClr val="56565B"/>
            </a:solidFill>
            <a:prstDash val="solid"/>
          </a:ln>
        </p:spPr>
      </p:sp>
      <p:sp>
        <p:nvSpPr>
          <p:cNvPr id="9" name="Text 6"/>
          <p:cNvSpPr/>
          <p:nvPr/>
        </p:nvSpPr>
        <p:spPr>
          <a:xfrm>
            <a:off x="6522244" y="4255056"/>
            <a:ext cx="211812" cy="370284"/>
          </a:xfrm>
          <a:prstGeom prst="rect">
            <a:avLst/>
          </a:prstGeom>
          <a:noFill/>
        </p:spPr>
        <p:txBody>
          <a:bodyPr wrap="none" lIns="0" tIns="0" rIns="0" bIns="0" rtlCol="0" anchor="t"/>
          <a:lstStyle/>
          <a:p>
            <a:pPr marL="0" indent="0" algn="ctr">
              <a:lnSpc>
                <a:spcPts val="2900"/>
              </a:lnSpc>
              <a:buNone/>
            </a:pPr>
            <a:r>
              <a:rPr lang="en-US" sz="29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2</a:t>
            </a:r>
            <a:endParaRPr lang="en-US" sz="2900" dirty="0"/>
          </a:p>
        </p:txBody>
      </p:sp>
      <p:sp>
        <p:nvSpPr>
          <p:cNvPr id="10" name="Text 7"/>
          <p:cNvSpPr/>
          <p:nvPr/>
        </p:nvSpPr>
        <p:spPr>
          <a:xfrm>
            <a:off x="7152680" y="4162544"/>
            <a:ext cx="4129564" cy="385763"/>
          </a:xfrm>
          <a:prstGeom prst="rect">
            <a:avLst/>
          </a:prstGeom>
          <a:noFill/>
        </p:spPr>
        <p:txBody>
          <a:bodyPr wrap="none" lIns="0" tIns="0" rIns="0" bIns="0" rtlCol="0" anchor="t"/>
          <a:lstStyle/>
          <a:p>
            <a:pPr marL="0" indent="0">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Upload Frequency Patterns</a:t>
            </a:r>
            <a:endParaRPr lang="en-US" sz="2400" dirty="0"/>
          </a:p>
        </p:txBody>
      </p:sp>
      <p:sp>
        <p:nvSpPr>
          <p:cNvPr id="11" name="Text 8"/>
          <p:cNvSpPr/>
          <p:nvPr/>
        </p:nvSpPr>
        <p:spPr>
          <a:xfrm>
            <a:off x="7152680" y="4696420"/>
            <a:ext cx="6613684" cy="790099"/>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Higher engagement correlates with certain posting schedules, optimizing content visibility.</a:t>
            </a:r>
            <a:endParaRPr lang="en-US" sz="1900" dirty="0"/>
          </a:p>
        </p:txBody>
      </p:sp>
      <p:sp>
        <p:nvSpPr>
          <p:cNvPr id="12" name="Shape 9"/>
          <p:cNvSpPr/>
          <p:nvPr/>
        </p:nvSpPr>
        <p:spPr>
          <a:xfrm>
            <a:off x="6350437" y="6010989"/>
            <a:ext cx="555427" cy="555427"/>
          </a:xfrm>
          <a:prstGeom prst="roundRect">
            <a:avLst>
              <a:gd name="adj" fmla="val 18669"/>
            </a:avLst>
          </a:prstGeom>
          <a:solidFill>
            <a:srgbClr val="3D3D42"/>
          </a:solidFill>
          <a:ln w="15240">
            <a:solidFill>
              <a:srgbClr val="56565B"/>
            </a:solidFill>
            <a:prstDash val="solid"/>
          </a:ln>
        </p:spPr>
      </p:sp>
      <p:sp>
        <p:nvSpPr>
          <p:cNvPr id="13" name="Text 10"/>
          <p:cNvSpPr/>
          <p:nvPr/>
        </p:nvSpPr>
        <p:spPr>
          <a:xfrm>
            <a:off x="6519743" y="6103501"/>
            <a:ext cx="216694" cy="370284"/>
          </a:xfrm>
          <a:prstGeom prst="rect">
            <a:avLst/>
          </a:prstGeom>
          <a:noFill/>
        </p:spPr>
        <p:txBody>
          <a:bodyPr wrap="none" lIns="0" tIns="0" rIns="0" bIns="0" rtlCol="0" anchor="t"/>
          <a:lstStyle/>
          <a:p>
            <a:pPr marL="0" indent="0" algn="ctr">
              <a:lnSpc>
                <a:spcPts val="2900"/>
              </a:lnSpc>
              <a:buNone/>
            </a:pPr>
            <a:r>
              <a:rPr lang="en-US" sz="29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3</a:t>
            </a:r>
            <a:endParaRPr lang="en-US" sz="2900" dirty="0"/>
          </a:p>
        </p:txBody>
      </p:sp>
      <p:sp>
        <p:nvSpPr>
          <p:cNvPr id="14" name="Text 11"/>
          <p:cNvSpPr/>
          <p:nvPr/>
        </p:nvSpPr>
        <p:spPr>
          <a:xfrm>
            <a:off x="7152680" y="6010989"/>
            <a:ext cx="3086100" cy="385763"/>
          </a:xfrm>
          <a:prstGeom prst="rect">
            <a:avLst/>
          </a:prstGeom>
          <a:noFill/>
        </p:spPr>
        <p:txBody>
          <a:bodyPr wrap="none" lIns="0" tIns="0" rIns="0" bIns="0" rtlCol="0" anchor="t"/>
          <a:lstStyle/>
          <a:p>
            <a:pPr marL="0" indent="0">
              <a:lnSpc>
                <a:spcPts val="3000"/>
              </a:lnSpc>
              <a:buNone/>
            </a:pPr>
            <a:r>
              <a:rPr lang="en-US" sz="240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Regional Trends</a:t>
            </a:r>
            <a:endParaRPr lang="en-US" sz="2400" dirty="0"/>
          </a:p>
        </p:txBody>
      </p:sp>
      <p:sp>
        <p:nvSpPr>
          <p:cNvPr id="15" name="Text 12"/>
          <p:cNvSpPr/>
          <p:nvPr/>
        </p:nvSpPr>
        <p:spPr>
          <a:xfrm>
            <a:off x="7152680" y="6544866"/>
            <a:ext cx="6613684" cy="790099"/>
          </a:xfrm>
          <a:prstGeom prst="rect">
            <a:avLst/>
          </a:prstGeom>
          <a:noFill/>
        </p:spPr>
        <p:txBody>
          <a:bodyPr wrap="square" lIns="0" tIns="0" rIns="0" bIns="0" rtlCol="0" anchor="t"/>
          <a:lstStyle/>
          <a:p>
            <a:pPr marL="0" indent="0">
              <a:lnSpc>
                <a:spcPts val="3100"/>
              </a:lnSpc>
              <a:buNone/>
            </a:pPr>
            <a:r>
              <a:rPr lang="en-US" sz="19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Trending topics vary significantly between regions, highlighting the importance of tailored strategies.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791"/>
          </a:xfrm>
          <a:prstGeom prst="rect">
            <a:avLst/>
          </a:prstGeom>
        </p:spPr>
      </p:pic>
      <p:sp>
        <p:nvSpPr>
          <p:cNvPr id="3" name="Text 0"/>
          <p:cNvSpPr/>
          <p:nvPr/>
        </p:nvSpPr>
        <p:spPr>
          <a:xfrm>
            <a:off x="6259711" y="607576"/>
            <a:ext cx="7597378" cy="1381125"/>
          </a:xfrm>
          <a:prstGeom prst="rect">
            <a:avLst/>
          </a:prstGeom>
          <a:noFill/>
        </p:spPr>
        <p:txBody>
          <a:bodyPr wrap="square" lIns="0" tIns="0" rIns="0" bIns="0" rtlCol="0" anchor="t"/>
          <a:lstStyle/>
          <a:p>
            <a:pPr marL="0" indent="0">
              <a:lnSpc>
                <a:spcPts val="5400"/>
              </a:lnSpc>
              <a:buNone/>
            </a:pPr>
            <a:r>
              <a:rPr lang="en-US" sz="43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Why TrendSurge Matters for </a:t>
            </a:r>
            <a:r>
              <a:rPr lang="fr-FR" altLang="en-US" sz="43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Marketing </a:t>
            </a:r>
            <a:r>
              <a:rPr lang="en-US" sz="4300" dirty="0">
                <a:solidFill>
                  <a:srgbClr val="F2F2F3"/>
                </a:solidFill>
                <a:latin typeface="Poppins Light" panose="00000800000000000000" pitchFamily="34" charset="0"/>
                <a:ea typeface="Poppins Light" panose="00000800000000000000" pitchFamily="34" charset="-122"/>
                <a:cs typeface="Poppins Light" panose="00000800000000000000" pitchFamily="34" charset="-120"/>
              </a:rPr>
              <a:t>Agencies</a:t>
            </a:r>
            <a:endParaRPr lang="en-US" sz="4300" dirty="0"/>
          </a:p>
        </p:txBody>
      </p:sp>
      <p:pic>
        <p:nvPicPr>
          <p:cNvPr id="4" name="Image 1" descr="preencoded.png"/>
          <p:cNvPicPr>
            <a:picLocks noChangeAspect="1"/>
          </p:cNvPicPr>
          <p:nvPr/>
        </p:nvPicPr>
        <p:blipFill>
          <a:blip r:embed="rId2"/>
          <a:stretch>
            <a:fillRect/>
          </a:stretch>
        </p:blipFill>
        <p:spPr>
          <a:xfrm>
            <a:off x="6259711" y="2320052"/>
            <a:ext cx="1104781" cy="1767721"/>
          </a:xfrm>
          <a:prstGeom prst="rect">
            <a:avLst/>
          </a:prstGeom>
        </p:spPr>
      </p:pic>
      <p:sp>
        <p:nvSpPr>
          <p:cNvPr id="5" name="Text 1"/>
          <p:cNvSpPr/>
          <p:nvPr/>
        </p:nvSpPr>
        <p:spPr>
          <a:xfrm>
            <a:off x="7695843" y="2540913"/>
            <a:ext cx="3036689" cy="345281"/>
          </a:xfrm>
          <a:prstGeom prst="rect">
            <a:avLst/>
          </a:prstGeom>
          <a:noFill/>
        </p:spPr>
        <p:txBody>
          <a:bodyPr wrap="none" lIns="0" tIns="0" rIns="0" bIns="0" rtlCol="0" anchor="t"/>
          <a:lstStyle/>
          <a:p>
            <a:pPr marL="0" indent="0" algn="l">
              <a:lnSpc>
                <a:spcPts val="2700"/>
              </a:lnSpc>
              <a:buNone/>
            </a:pPr>
            <a:r>
              <a:rPr lang="en-US" sz="21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Data-Driven Decisions</a:t>
            </a:r>
            <a:endParaRPr lang="en-US" sz="2150" dirty="0"/>
          </a:p>
        </p:txBody>
      </p:sp>
      <p:sp>
        <p:nvSpPr>
          <p:cNvPr id="6" name="Text 2"/>
          <p:cNvSpPr/>
          <p:nvPr/>
        </p:nvSpPr>
        <p:spPr>
          <a:xfrm>
            <a:off x="7695843" y="3018711"/>
            <a:ext cx="6161246" cy="706993"/>
          </a:xfrm>
          <a:prstGeom prst="rect">
            <a:avLst/>
          </a:prstGeom>
          <a:noFill/>
        </p:spPr>
        <p:txBody>
          <a:bodyPr wrap="square" lIns="0" tIns="0" rIns="0" bIns="0" rtlCol="0" anchor="t"/>
          <a:lstStyle/>
          <a:p>
            <a:pPr marL="0" indent="0" algn="l">
              <a:lnSpc>
                <a:spcPts val="2750"/>
              </a:lnSpc>
              <a:buNone/>
            </a:pPr>
            <a:r>
              <a:rPr lang="en-US" sz="17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TrendSurge empowers agencies to move from guesswork to data-backed decision-making.</a:t>
            </a:r>
            <a:endParaRPr lang="en-US" sz="1700" dirty="0"/>
          </a:p>
        </p:txBody>
      </p:sp>
      <p:pic>
        <p:nvPicPr>
          <p:cNvPr id="7" name="Image 2" descr="preencoded.png"/>
          <p:cNvPicPr>
            <a:picLocks noChangeAspect="1"/>
          </p:cNvPicPr>
          <p:nvPr/>
        </p:nvPicPr>
        <p:blipFill>
          <a:blip r:embed="rId3"/>
          <a:stretch>
            <a:fillRect/>
          </a:stretch>
        </p:blipFill>
        <p:spPr>
          <a:xfrm>
            <a:off x="6259711" y="4087773"/>
            <a:ext cx="1104781" cy="1767721"/>
          </a:xfrm>
          <a:prstGeom prst="rect">
            <a:avLst/>
          </a:prstGeom>
        </p:spPr>
      </p:pic>
      <p:sp>
        <p:nvSpPr>
          <p:cNvPr id="8" name="Text 3"/>
          <p:cNvSpPr/>
          <p:nvPr/>
        </p:nvSpPr>
        <p:spPr>
          <a:xfrm>
            <a:off x="7695843" y="4308634"/>
            <a:ext cx="2762131" cy="345281"/>
          </a:xfrm>
          <a:prstGeom prst="rect">
            <a:avLst/>
          </a:prstGeom>
          <a:noFill/>
        </p:spPr>
        <p:txBody>
          <a:bodyPr wrap="none" lIns="0" tIns="0" rIns="0" bIns="0" rtlCol="0" anchor="t"/>
          <a:lstStyle/>
          <a:p>
            <a:pPr marL="0" indent="0" algn="l">
              <a:lnSpc>
                <a:spcPts val="2700"/>
              </a:lnSpc>
              <a:buNone/>
            </a:pPr>
            <a:r>
              <a:rPr lang="en-US" sz="21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Enhanced Efficiency</a:t>
            </a:r>
            <a:endParaRPr lang="en-US" sz="2150" dirty="0"/>
          </a:p>
        </p:txBody>
      </p:sp>
      <p:sp>
        <p:nvSpPr>
          <p:cNvPr id="9" name="Text 4"/>
          <p:cNvSpPr/>
          <p:nvPr/>
        </p:nvSpPr>
        <p:spPr>
          <a:xfrm>
            <a:off x="7695843" y="4786432"/>
            <a:ext cx="6161246" cy="706993"/>
          </a:xfrm>
          <a:prstGeom prst="rect">
            <a:avLst/>
          </a:prstGeom>
          <a:noFill/>
        </p:spPr>
        <p:txBody>
          <a:bodyPr wrap="square" lIns="0" tIns="0" rIns="0" bIns="0" rtlCol="0" anchor="t"/>
          <a:lstStyle/>
          <a:p>
            <a:pPr marL="0" indent="0" algn="l">
              <a:lnSpc>
                <a:spcPts val="2750"/>
              </a:lnSpc>
              <a:buNone/>
            </a:pPr>
            <a:r>
              <a:rPr lang="en-US" sz="17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Save time and resources by leveraging data insights to optimize campaigns effectively.</a:t>
            </a:r>
            <a:endParaRPr lang="en-US" sz="1700" dirty="0"/>
          </a:p>
        </p:txBody>
      </p:sp>
      <p:pic>
        <p:nvPicPr>
          <p:cNvPr id="10" name="Image 3" descr="preencoded.png"/>
          <p:cNvPicPr>
            <a:picLocks noChangeAspect="1"/>
          </p:cNvPicPr>
          <p:nvPr/>
        </p:nvPicPr>
        <p:blipFill>
          <a:blip r:embed="rId4"/>
          <a:stretch>
            <a:fillRect/>
          </a:stretch>
        </p:blipFill>
        <p:spPr>
          <a:xfrm>
            <a:off x="6259711" y="5855494"/>
            <a:ext cx="1104781" cy="1767721"/>
          </a:xfrm>
          <a:prstGeom prst="rect">
            <a:avLst/>
          </a:prstGeom>
        </p:spPr>
      </p:pic>
      <p:sp>
        <p:nvSpPr>
          <p:cNvPr id="11" name="Text 5"/>
          <p:cNvSpPr/>
          <p:nvPr/>
        </p:nvSpPr>
        <p:spPr>
          <a:xfrm>
            <a:off x="7695843" y="6076355"/>
            <a:ext cx="2762131" cy="345281"/>
          </a:xfrm>
          <a:prstGeom prst="rect">
            <a:avLst/>
          </a:prstGeom>
          <a:noFill/>
        </p:spPr>
        <p:txBody>
          <a:bodyPr wrap="none" lIns="0" tIns="0" rIns="0" bIns="0" rtlCol="0" anchor="t"/>
          <a:lstStyle/>
          <a:p>
            <a:pPr marL="0" indent="0" algn="l">
              <a:lnSpc>
                <a:spcPts val="2700"/>
              </a:lnSpc>
              <a:buNone/>
            </a:pPr>
            <a:r>
              <a:rPr lang="en-US" sz="2150" dirty="0">
                <a:solidFill>
                  <a:srgbClr val="E5E0DF"/>
                </a:solidFill>
                <a:latin typeface="Poppins Light" panose="00000800000000000000" pitchFamily="34" charset="0"/>
                <a:ea typeface="Poppins Light" panose="00000800000000000000" pitchFamily="34" charset="-122"/>
                <a:cs typeface="Poppins Light" panose="00000800000000000000" pitchFamily="34" charset="-120"/>
              </a:rPr>
              <a:t>Competitive Edge</a:t>
            </a:r>
            <a:endParaRPr lang="en-US" sz="2150" dirty="0"/>
          </a:p>
        </p:txBody>
      </p:sp>
      <p:sp>
        <p:nvSpPr>
          <p:cNvPr id="12" name="Text 6"/>
          <p:cNvSpPr/>
          <p:nvPr/>
        </p:nvSpPr>
        <p:spPr>
          <a:xfrm>
            <a:off x="7695843" y="6554153"/>
            <a:ext cx="6161246" cy="706993"/>
          </a:xfrm>
          <a:prstGeom prst="rect">
            <a:avLst/>
          </a:prstGeom>
          <a:noFill/>
        </p:spPr>
        <p:txBody>
          <a:bodyPr wrap="square" lIns="0" tIns="0" rIns="0" bIns="0" rtlCol="0" anchor="t"/>
          <a:lstStyle/>
          <a:p>
            <a:pPr marL="0" indent="0" algn="l">
              <a:lnSpc>
                <a:spcPts val="2750"/>
              </a:lnSpc>
              <a:buNone/>
            </a:pPr>
            <a:r>
              <a:rPr lang="en-US" sz="17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Gain a competitive advantage by understanding YouTube trends and adapting strategies accordingly.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4" name="Text 1"/>
          <p:cNvSpPr/>
          <p:nvPr/>
        </p:nvSpPr>
        <p:spPr>
          <a:xfrm>
            <a:off x="688340" y="3104515"/>
            <a:ext cx="7416165" cy="3655695"/>
          </a:xfrm>
          <a:prstGeom prst="rect">
            <a:avLst/>
          </a:prstGeom>
          <a:noFill/>
        </p:spPr>
        <p:txBody>
          <a:bodyPr wrap="square" lIns="0" tIns="0" rIns="0" bIns="0" rtlCol="0" anchor="t"/>
          <a:lstStyle/>
          <a:p>
            <a:pPr marL="0" indent="0">
              <a:lnSpc>
                <a:spcPts val="3100"/>
              </a:lnSpc>
              <a:buNone/>
            </a:pPr>
            <a:r>
              <a:rPr lang="en-US" sz="32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rPr>
              <a:t>Ready to unlock the power of data-driven YouTube marketing? Stay tuned for more insights and solutions from TrendSurge.</a:t>
            </a:r>
            <a:endParaRPr lang="en-US" sz="3200" dirty="0">
              <a:solidFill>
                <a:srgbClr val="E5E0DF"/>
              </a:solidFill>
              <a:latin typeface="Roboto Light" panose="02000000000000000000" pitchFamily="34" charset="0"/>
              <a:ea typeface="Roboto Light" panose="02000000000000000000" pitchFamily="34" charset="-122"/>
              <a:cs typeface="Roboto Light" panose="02000000000000000000" pitchFamily="34" charset="-12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3221</Words>
  <Application>WPS Presentation</Application>
  <PresentationFormat>On-screen Show (16:9)</PresentationFormat>
  <Paragraphs>138</Paragraphs>
  <Slides>10</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vt:i4>
      </vt:variant>
    </vt:vector>
  </HeadingPairs>
  <TitlesOfParts>
    <vt:vector size="28" baseType="lpstr">
      <vt:lpstr>Arial</vt:lpstr>
      <vt:lpstr>SimSun</vt:lpstr>
      <vt:lpstr>Wingdings</vt:lpstr>
      <vt:lpstr>Poppins Light</vt:lpstr>
      <vt:lpstr>Poppins Light</vt:lpstr>
      <vt:lpstr>Poppins Light</vt:lpstr>
      <vt:lpstr>Roboto Light</vt:lpstr>
      <vt:lpstr>Roboto Light</vt:lpstr>
      <vt:lpstr>Roboto Light</vt:lpstr>
      <vt:lpstr>Roboto Bold</vt:lpstr>
      <vt:lpstr>Segoe Print</vt:lpstr>
      <vt:lpstr>Roboto Bold</vt:lpstr>
      <vt:lpstr>Roboto Bold</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khalil</cp:lastModifiedBy>
  <cp:revision>5</cp:revision>
  <dcterms:created xsi:type="dcterms:W3CDTF">2024-10-24T17:03:00Z</dcterms:created>
  <dcterms:modified xsi:type="dcterms:W3CDTF">2024-10-25T16:16:31Z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C9F8E0F8BDC844C3BC770703342CB5D6_12</vt:lpwstr>
  </property>
  <property fmtid="{D5CDD505-2E9C-101B-9397-08002B2CF9AE}" pid="3" name="KSOProductBuildVer">
    <vt:lpwstr>1033-12.2.0.18607</vt:lpwstr>
  </property>
</Properties>
</file>